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57"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10/23/2014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10/23/2014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10/23/2014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10/23/2014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10/23/2014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Parenthetical Documentation</a:t>
            </a:r>
            <a:endParaRPr lang="en-US" b="1" dirty="0"/>
          </a:p>
        </p:txBody>
      </p:sp>
      <p:sp>
        <p:nvSpPr>
          <p:cNvPr id="3" name="Subtitle 2"/>
          <p:cNvSpPr>
            <a:spLocks noGrp="1"/>
          </p:cNvSpPr>
          <p:nvPr>
            <p:ph type="subTitle" idx="1"/>
          </p:nvPr>
        </p:nvSpPr>
        <p:spPr/>
        <p:txBody>
          <a:bodyPr/>
          <a:lstStyle/>
          <a:p>
            <a:r>
              <a:rPr lang="en-US" dirty="0" smtClean="0"/>
              <a:t>How to steal and not be a plagiarist!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22529" y="855873"/>
            <a:ext cx="6759335" cy="5390449"/>
          </a:xfrm>
          <a:prstGeom prst="rect">
            <a:avLst/>
          </a:prstGeom>
        </p:spPr>
      </p:pic>
    </p:spTree>
    <p:extLst>
      <p:ext uri="{BB962C8B-B14F-4D97-AF65-F5344CB8AC3E}">
        <p14:creationId xmlns:p14="http://schemas.microsoft.com/office/powerpoint/2010/main" val="14556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Autofit/>
          </a:bodyPr>
          <a:lstStyle/>
          <a:p>
            <a:r>
              <a:rPr lang="en-US" sz="2400" dirty="0" smtClean="0"/>
              <a:t>With parenthetical documentation, you tell the reader where the information in your research paper came from. This is done by putting the author’s last name or part of the title of your source in parentheses after the info appears in the text.</a:t>
            </a:r>
          </a:p>
          <a:p>
            <a:r>
              <a:rPr lang="en-US" sz="2400" dirty="0" smtClean="0"/>
              <a:t>It looks like this (Davidson 12) where the number is the page on which the information appears.</a:t>
            </a:r>
          </a:p>
          <a:p>
            <a:r>
              <a:rPr lang="en-US" sz="2400" dirty="0" smtClean="0"/>
              <a:t>Cite quotes, paraphrases, and anything else which is not 100% original from your own head. </a:t>
            </a:r>
            <a:endParaRPr lang="en-US" sz="2400" dirty="0"/>
          </a:p>
        </p:txBody>
      </p:sp>
    </p:spTree>
    <p:extLst>
      <p:ext uri="{BB962C8B-B14F-4D97-AF65-F5344CB8AC3E}">
        <p14:creationId xmlns:p14="http://schemas.microsoft.com/office/powerpoint/2010/main" val="147199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a:xfrm>
            <a:off x="6149581" y="2658795"/>
            <a:ext cx="5259844" cy="986430"/>
          </a:xfrm>
        </p:spPr>
        <p:txBody>
          <a:bodyPr/>
          <a:lstStyle/>
          <a:p>
            <a:pPr marL="0" indent="0">
              <a:buNone/>
            </a:pPr>
            <a:r>
              <a:rPr lang="en-US" dirty="0" smtClean="0"/>
              <a:t>When you have info on a notecard, you should know exactly where it came from. </a:t>
            </a:r>
            <a:endParaRPr lang="en-US" dirty="0"/>
          </a:p>
        </p:txBody>
      </p:sp>
      <p:sp>
        <p:nvSpPr>
          <p:cNvPr id="4" name="Rectangle 3"/>
          <p:cNvSpPr/>
          <p:nvPr/>
        </p:nvSpPr>
        <p:spPr>
          <a:xfrm>
            <a:off x="781877" y="2923503"/>
            <a:ext cx="4545497" cy="24436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gray">
          <a:xfrm>
            <a:off x="1673374" y="3884827"/>
            <a:ext cx="3017896" cy="96423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smtClean="0">
                <a:solidFill>
                  <a:schemeClr val="tx1"/>
                </a:solidFill>
              </a:rPr>
              <a:t>Hendrix burned his guitar to out-perform Pete Townshend of The Who </a:t>
            </a:r>
            <a:r>
              <a:rPr lang="en-US" sz="1400" dirty="0" err="1" smtClean="0">
                <a:solidFill>
                  <a:schemeClr val="tx1"/>
                </a:solidFill>
              </a:rPr>
              <a:t>who</a:t>
            </a:r>
            <a:r>
              <a:rPr lang="en-US" sz="1400" dirty="0" smtClean="0">
                <a:solidFill>
                  <a:schemeClr val="tx1"/>
                </a:solidFill>
              </a:rPr>
              <a:t> had smashed his guitar through an amplifier.</a:t>
            </a:r>
            <a:endParaRPr lang="en-US" sz="1400" dirty="0">
              <a:solidFill>
                <a:schemeClr val="tx1"/>
              </a:solidFill>
            </a:endParaRPr>
          </a:p>
        </p:txBody>
      </p:sp>
      <p:sp>
        <p:nvSpPr>
          <p:cNvPr id="7" name="Oval 6"/>
          <p:cNvSpPr/>
          <p:nvPr/>
        </p:nvSpPr>
        <p:spPr>
          <a:xfrm>
            <a:off x="4459927" y="3189611"/>
            <a:ext cx="363864" cy="4821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gray">
          <a:xfrm>
            <a:off x="4499683" y="3189611"/>
            <a:ext cx="363864" cy="4821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smtClean="0">
                <a:solidFill>
                  <a:schemeClr val="tx1"/>
                </a:solidFill>
              </a:rPr>
              <a:t>4</a:t>
            </a:r>
            <a:endParaRPr lang="en-US" sz="1400" dirty="0">
              <a:solidFill>
                <a:schemeClr val="tx1"/>
              </a:solidFill>
            </a:endParaRPr>
          </a:p>
        </p:txBody>
      </p:sp>
      <p:sp>
        <p:nvSpPr>
          <p:cNvPr id="8" name="Title 1"/>
          <p:cNvSpPr txBox="1">
            <a:spLocks/>
          </p:cNvSpPr>
          <p:nvPr/>
        </p:nvSpPr>
        <p:spPr bwMode="gray">
          <a:xfrm>
            <a:off x="1154954" y="3201701"/>
            <a:ext cx="1453022" cy="4435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smtClean="0">
                <a:solidFill>
                  <a:schemeClr val="tx1"/>
                </a:solidFill>
              </a:rPr>
              <a:t>Showmanship</a:t>
            </a:r>
            <a:endParaRPr lang="en-US" sz="1400" dirty="0">
              <a:solidFill>
                <a:schemeClr val="tx1"/>
              </a:solidFill>
            </a:endParaRPr>
          </a:p>
        </p:txBody>
      </p:sp>
      <p:sp>
        <p:nvSpPr>
          <p:cNvPr id="9" name="Rectangle 8"/>
          <p:cNvSpPr/>
          <p:nvPr/>
        </p:nvSpPr>
        <p:spPr>
          <a:xfrm>
            <a:off x="6730589" y="3935061"/>
            <a:ext cx="4545497" cy="24436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gray">
          <a:xfrm>
            <a:off x="7309702" y="4802565"/>
            <a:ext cx="3017896" cy="96423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smtClean="0">
                <a:solidFill>
                  <a:schemeClr val="tx1"/>
                </a:solidFill>
              </a:rPr>
              <a:t>“Hey </a:t>
            </a:r>
            <a:r>
              <a:rPr lang="en-US" sz="1400" dirty="0">
                <a:solidFill>
                  <a:schemeClr val="tx1"/>
                </a:solidFill>
              </a:rPr>
              <a:t>dough! Jimi Hendrix's </a:t>
            </a:r>
            <a:r>
              <a:rPr lang="en-US" sz="1400" dirty="0" err="1">
                <a:solidFill>
                  <a:schemeClr val="tx1"/>
                </a:solidFill>
              </a:rPr>
              <a:t>favourite</a:t>
            </a:r>
            <a:r>
              <a:rPr lang="en-US" sz="1400" dirty="0">
                <a:solidFill>
                  <a:schemeClr val="tx1"/>
                </a:solidFill>
              </a:rPr>
              <a:t> guitar which he switched before setting cheaper version on fire sells for £250,000</a:t>
            </a:r>
            <a:r>
              <a:rPr lang="en-US" sz="1400" dirty="0" smtClean="0">
                <a:solidFill>
                  <a:schemeClr val="tx1"/>
                </a:solidFill>
              </a:rPr>
              <a:t>.” Daily Mail Online. </a:t>
            </a:r>
            <a:r>
              <a:rPr lang="en-US" sz="1400" dirty="0">
                <a:solidFill>
                  <a:schemeClr val="tx1"/>
                </a:solidFill>
              </a:rPr>
              <a:t>Associated Newspapers Ltd</a:t>
            </a:r>
            <a:r>
              <a:rPr lang="en-US" sz="1400" dirty="0" smtClean="0">
                <a:solidFill>
                  <a:schemeClr val="tx1"/>
                </a:solidFill>
              </a:rPr>
              <a:t>, </a:t>
            </a:r>
            <a:r>
              <a:rPr lang="en-US" sz="1400" dirty="0">
                <a:solidFill>
                  <a:schemeClr val="tx1"/>
                </a:solidFill>
              </a:rPr>
              <a:t>28 November 2012</a:t>
            </a:r>
            <a:r>
              <a:rPr lang="en-US" sz="1400" dirty="0" smtClean="0">
                <a:solidFill>
                  <a:schemeClr val="tx1"/>
                </a:solidFill>
              </a:rPr>
              <a:t>. </a:t>
            </a:r>
            <a:r>
              <a:rPr lang="en-US" sz="1400" dirty="0">
                <a:solidFill>
                  <a:schemeClr val="tx1"/>
                </a:solidFill>
              </a:rPr>
              <a:t>Web. </a:t>
            </a:r>
            <a:r>
              <a:rPr lang="en-US" sz="1400" dirty="0" smtClean="0">
                <a:solidFill>
                  <a:schemeClr val="tx1"/>
                </a:solidFill>
              </a:rPr>
              <a:t>10 Oct. 2014.</a:t>
            </a:r>
            <a:endParaRPr lang="en-US" sz="1400" dirty="0">
              <a:solidFill>
                <a:schemeClr val="tx1"/>
              </a:solidFill>
            </a:endParaRPr>
          </a:p>
        </p:txBody>
      </p:sp>
      <p:sp>
        <p:nvSpPr>
          <p:cNvPr id="14" name="Rectangle 13"/>
          <p:cNvSpPr/>
          <p:nvPr/>
        </p:nvSpPr>
        <p:spPr>
          <a:xfrm>
            <a:off x="10283687" y="4321510"/>
            <a:ext cx="457199" cy="44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gray">
          <a:xfrm>
            <a:off x="10377022" y="4309420"/>
            <a:ext cx="363864" cy="4821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smtClean="0">
                <a:solidFill>
                  <a:schemeClr val="tx1"/>
                </a:solidFill>
              </a:rPr>
              <a:t>4</a:t>
            </a:r>
            <a:endParaRPr lang="en-US" sz="1400" dirty="0">
              <a:solidFill>
                <a:schemeClr val="tx1"/>
              </a:solidFill>
            </a:endParaRPr>
          </a:p>
        </p:txBody>
      </p:sp>
      <p:cxnSp>
        <p:nvCxnSpPr>
          <p:cNvPr id="16" name="Curved Connector 15"/>
          <p:cNvCxnSpPr/>
          <p:nvPr/>
        </p:nvCxnSpPr>
        <p:spPr>
          <a:xfrm rot="10800000" flipV="1">
            <a:off x="1558345" y="2645914"/>
            <a:ext cx="7616903" cy="1544762"/>
          </a:xfrm>
          <a:prstGeom prst="curvedConnector3">
            <a:avLst>
              <a:gd name="adj1" fmla="val 107657"/>
            </a:avLst>
          </a:prstGeom>
          <a:ln w="50800">
            <a:tailEnd type="triangle" w="lg" len="lg"/>
          </a:ln>
        </p:spPr>
        <p:style>
          <a:lnRef idx="3">
            <a:schemeClr val="accent2"/>
          </a:lnRef>
          <a:fillRef idx="0">
            <a:schemeClr val="accent2"/>
          </a:fillRef>
          <a:effectRef idx="2">
            <a:schemeClr val="accent2"/>
          </a:effectRef>
          <a:fontRef idx="minor">
            <a:schemeClr val="tx1"/>
          </a:fontRef>
        </p:style>
      </p:cxnSp>
      <p:cxnSp>
        <p:nvCxnSpPr>
          <p:cNvPr id="33" name="Curved Connector 32"/>
          <p:cNvCxnSpPr/>
          <p:nvPr/>
        </p:nvCxnSpPr>
        <p:spPr>
          <a:xfrm rot="16200000" flipH="1">
            <a:off x="8836019" y="3434780"/>
            <a:ext cx="1253487" cy="977907"/>
          </a:xfrm>
          <a:prstGeom prst="curvedConnector3">
            <a:avLst>
              <a:gd name="adj1" fmla="val 50000"/>
            </a:avLst>
          </a:prstGeom>
          <a:ln w="50800">
            <a:tailEnd type="triangle"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791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with no author listed</a:t>
            </a:r>
            <a:endParaRPr lang="en-US" dirty="0"/>
          </a:p>
        </p:txBody>
      </p:sp>
      <p:sp>
        <p:nvSpPr>
          <p:cNvPr id="3" name="Content Placeholder 2"/>
          <p:cNvSpPr>
            <a:spLocks noGrp="1"/>
          </p:cNvSpPr>
          <p:nvPr>
            <p:ph idx="1"/>
          </p:nvPr>
        </p:nvSpPr>
        <p:spPr>
          <a:xfrm>
            <a:off x="1154954" y="2550016"/>
            <a:ext cx="8825659" cy="3940936"/>
          </a:xfrm>
        </p:spPr>
        <p:txBody>
          <a:bodyPr>
            <a:normAutofit/>
          </a:bodyPr>
          <a:lstStyle/>
          <a:p>
            <a:pPr marL="0" indent="0">
              <a:buNone/>
            </a:pPr>
            <a:r>
              <a:rPr lang="en-US" b="1" dirty="0" smtClean="0"/>
              <a:t>When he set his guitar on fire, Hendrix was trying to out-perform Pete Townsend who had smashed his guitar on the stage earlier in the day (“Hey”).</a:t>
            </a:r>
          </a:p>
          <a:p>
            <a:pPr marL="0" indent="0">
              <a:buNone/>
            </a:pPr>
            <a:endParaRPr lang="en-US" dirty="0"/>
          </a:p>
          <a:p>
            <a:pPr marL="0" indent="0">
              <a:buNone/>
            </a:pPr>
            <a:r>
              <a:rPr lang="en-US" sz="2400" dirty="0" smtClean="0"/>
              <a:t>In the sample above, the info came from a website article entitled “</a:t>
            </a:r>
            <a:r>
              <a:rPr lang="en-US" sz="2400" dirty="0"/>
              <a:t>Hey dough! Jimi Hendrix's </a:t>
            </a:r>
            <a:r>
              <a:rPr lang="en-US" sz="2400" dirty="0" err="1"/>
              <a:t>favourite</a:t>
            </a:r>
            <a:r>
              <a:rPr lang="en-US" sz="2400" dirty="0"/>
              <a:t> guitar which he switched before setting cheaper version on fire sells for £</a:t>
            </a:r>
            <a:r>
              <a:rPr lang="en-US" sz="2400" dirty="0" smtClean="0"/>
              <a:t>250,000.”</a:t>
            </a:r>
            <a:endParaRPr lang="en-US" sz="2400" dirty="0"/>
          </a:p>
          <a:p>
            <a:pPr marL="0" indent="0">
              <a:buNone/>
            </a:pPr>
            <a:r>
              <a:rPr lang="en-US" sz="2400" dirty="0" smtClean="0"/>
              <a:t>Because the website is unsigned, you cite the source with the first significant word of the title.</a:t>
            </a:r>
          </a:p>
        </p:txBody>
      </p:sp>
    </p:spTree>
    <p:extLst>
      <p:ext uri="{BB962C8B-B14F-4D97-AF65-F5344CB8AC3E}">
        <p14:creationId xmlns:p14="http://schemas.microsoft.com/office/powerpoint/2010/main" val="42894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Documentation</a:t>
            </a:r>
            <a:endParaRPr lang="en-US" dirty="0"/>
          </a:p>
        </p:txBody>
      </p:sp>
      <p:sp>
        <p:nvSpPr>
          <p:cNvPr id="3" name="Content Placeholder 2"/>
          <p:cNvSpPr>
            <a:spLocks noGrp="1"/>
          </p:cNvSpPr>
          <p:nvPr>
            <p:ph idx="1"/>
          </p:nvPr>
        </p:nvSpPr>
        <p:spPr/>
        <p:txBody>
          <a:bodyPr>
            <a:noAutofit/>
          </a:bodyPr>
          <a:lstStyle/>
          <a:p>
            <a:r>
              <a:rPr lang="en-US" sz="4400" baseline="30000" dirty="0"/>
              <a:t>(</a:t>
            </a:r>
            <a:r>
              <a:rPr lang="en-US" sz="4400" baseline="30000" dirty="0" err="1"/>
              <a:t>Macrorie</a:t>
            </a:r>
            <a:r>
              <a:rPr lang="en-US" sz="4400" baseline="30000" dirty="0"/>
              <a:t> 153)</a:t>
            </a:r>
          </a:p>
          <a:p>
            <a:endParaRPr lang="en-US" sz="4400" baseline="30000" dirty="0"/>
          </a:p>
          <a:p>
            <a:r>
              <a:rPr lang="en-US" sz="4400" baseline="30000" dirty="0" smtClean="0"/>
              <a:t>(</a:t>
            </a:r>
            <a:r>
              <a:rPr lang="en-US" sz="4400" baseline="30000" dirty="0" err="1"/>
              <a:t>Winterowd</a:t>
            </a:r>
            <a:r>
              <a:rPr lang="en-US" sz="4400" baseline="30000" dirty="0"/>
              <a:t> and Murray 278) [two authors]</a:t>
            </a:r>
          </a:p>
          <a:p>
            <a:endParaRPr lang="en-US" sz="4400" baseline="30000" dirty="0"/>
          </a:p>
          <a:p>
            <a:r>
              <a:rPr lang="en-US" sz="4400" baseline="30000" dirty="0" smtClean="0"/>
              <a:t>(</a:t>
            </a:r>
            <a:r>
              <a:rPr lang="en-US" sz="4400" baseline="30000" dirty="0" err="1"/>
              <a:t>Kells</a:t>
            </a:r>
            <a:r>
              <a:rPr lang="en-US" sz="4400" baseline="30000" dirty="0"/>
              <a:t> et al. 49) [three or more authors]</a:t>
            </a:r>
          </a:p>
          <a:p>
            <a:endParaRPr lang="en-US" sz="4400" baseline="30000" dirty="0"/>
          </a:p>
        </p:txBody>
      </p:sp>
    </p:spTree>
    <p:extLst>
      <p:ext uri="{BB962C8B-B14F-4D97-AF65-F5344CB8AC3E}">
        <p14:creationId xmlns:p14="http://schemas.microsoft.com/office/powerpoint/2010/main" val="963964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a:t>
            </a:r>
            <a:endParaRPr lang="en-US" dirty="0"/>
          </a:p>
        </p:txBody>
      </p:sp>
      <p:sp>
        <p:nvSpPr>
          <p:cNvPr id="3" name="Content Placeholder 2"/>
          <p:cNvSpPr>
            <a:spLocks noGrp="1"/>
          </p:cNvSpPr>
          <p:nvPr>
            <p:ph idx="1"/>
          </p:nvPr>
        </p:nvSpPr>
        <p:spPr/>
        <p:txBody>
          <a:bodyPr>
            <a:normAutofit/>
          </a:bodyPr>
          <a:lstStyle/>
          <a:p>
            <a:r>
              <a:rPr lang="en-US" sz="2400" dirty="0" smtClean="0"/>
              <a:t>Be sure to put the citation inside the sentence, to the left of the period (Jones and McCord 26).</a:t>
            </a:r>
          </a:p>
          <a:p>
            <a:r>
              <a:rPr lang="en-US" sz="2400" dirty="0" smtClean="0"/>
              <a:t>When quoting, be sure the citation is not “part of the quote itself” (</a:t>
            </a:r>
            <a:r>
              <a:rPr lang="en-US" sz="2400" dirty="0" err="1" smtClean="0"/>
              <a:t>Chuah</a:t>
            </a:r>
            <a:r>
              <a:rPr lang="en-US" sz="2400" dirty="0" smtClean="0"/>
              <a:t> 6).</a:t>
            </a:r>
          </a:p>
          <a:p>
            <a:r>
              <a:rPr lang="en-US" sz="2400" dirty="0" smtClean="0"/>
              <a:t>Use quotation marks in the citation if there is no listed author of an article or web </a:t>
            </a:r>
            <a:r>
              <a:rPr lang="en-US" sz="2400" dirty="0" smtClean="0"/>
              <a:t>page (“</a:t>
            </a:r>
            <a:r>
              <a:rPr lang="en-US" sz="2400" dirty="0" err="1" smtClean="0"/>
              <a:t>Puctuating</a:t>
            </a:r>
            <a:r>
              <a:rPr lang="en-US" sz="2400" dirty="0" smtClean="0"/>
              <a:t>”).</a:t>
            </a:r>
          </a:p>
          <a:p>
            <a:r>
              <a:rPr lang="en-US" sz="2400" dirty="0" smtClean="0"/>
              <a:t>Italicize the citation if there is no listed author and you would normally italicize the work </a:t>
            </a:r>
            <a:r>
              <a:rPr lang="en-US" sz="2400" i="1" dirty="0" smtClean="0"/>
              <a:t>(Jaws). </a:t>
            </a:r>
            <a:endParaRPr lang="en-US" sz="2400" dirty="0"/>
          </a:p>
        </p:txBody>
      </p:sp>
    </p:spTree>
    <p:extLst>
      <p:ext uri="{BB962C8B-B14F-4D97-AF65-F5344CB8AC3E}">
        <p14:creationId xmlns:p14="http://schemas.microsoft.com/office/powerpoint/2010/main" val="539288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source more than once</a:t>
            </a:r>
            <a:endParaRPr lang="en-US" dirty="0"/>
          </a:p>
        </p:txBody>
      </p:sp>
      <p:sp>
        <p:nvSpPr>
          <p:cNvPr id="3" name="Content Placeholder 2"/>
          <p:cNvSpPr>
            <a:spLocks noGrp="1"/>
          </p:cNvSpPr>
          <p:nvPr>
            <p:ph idx="1"/>
          </p:nvPr>
        </p:nvSpPr>
        <p:spPr>
          <a:xfrm>
            <a:off x="1154954" y="3000776"/>
            <a:ext cx="8825659" cy="3019023"/>
          </a:xfrm>
        </p:spPr>
        <p:txBody>
          <a:bodyPr>
            <a:normAutofit/>
          </a:bodyPr>
          <a:lstStyle/>
          <a:p>
            <a:pPr marL="0" indent="0">
              <a:buNone/>
            </a:pPr>
            <a:r>
              <a:rPr lang="en-US" sz="3500" b="1" baseline="30000" dirty="0" smtClean="0"/>
              <a:t>	One </a:t>
            </a:r>
            <a:r>
              <a:rPr lang="en-US" sz="3500" b="1" baseline="30000" dirty="0"/>
              <a:t>proposal from the committee for a protest march grew into a coordinated effort in twenty countries (Perry 25). Mario </a:t>
            </a:r>
            <a:r>
              <a:rPr lang="en-US" sz="3500" b="1" baseline="30000" dirty="0" err="1"/>
              <a:t>Savio</a:t>
            </a:r>
            <a:r>
              <a:rPr lang="en-US" sz="3500" b="1" baseline="30000" dirty="0"/>
              <a:t> helped organize a demonstration against Navy recruiters at Berkeley (110). During the protest, people began to sing the recent Beatles hit, “Yellow Submarine” (110). </a:t>
            </a:r>
            <a:r>
              <a:rPr lang="en-US" sz="3500" b="1" baseline="30000" dirty="0" err="1"/>
              <a:t>Savio</a:t>
            </a:r>
            <a:r>
              <a:rPr lang="en-US" sz="3500" b="1" baseline="30000" dirty="0"/>
              <a:t> declared “Yellow Submarine” was “an unexpected symbol of our trust in the future and of our longing for a place for all of us to live” (111). </a:t>
            </a:r>
          </a:p>
          <a:p>
            <a:endParaRPr lang="en-US" sz="3500" b="1" dirty="0"/>
          </a:p>
        </p:txBody>
      </p:sp>
    </p:spTree>
    <p:extLst>
      <p:ext uri="{BB962C8B-B14F-4D97-AF65-F5344CB8AC3E}">
        <p14:creationId xmlns:p14="http://schemas.microsoft.com/office/powerpoint/2010/main" val="344467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 source by one author</a:t>
            </a:r>
            <a:endParaRPr lang="en-US" dirty="0"/>
          </a:p>
        </p:txBody>
      </p:sp>
      <p:sp>
        <p:nvSpPr>
          <p:cNvPr id="3" name="Content Placeholder 2"/>
          <p:cNvSpPr>
            <a:spLocks noGrp="1"/>
          </p:cNvSpPr>
          <p:nvPr>
            <p:ph idx="1"/>
          </p:nvPr>
        </p:nvSpPr>
        <p:spPr>
          <a:xfrm>
            <a:off x="1154954" y="2603500"/>
            <a:ext cx="8825659" cy="3861694"/>
          </a:xfrm>
        </p:spPr>
        <p:txBody>
          <a:bodyPr>
            <a:normAutofit lnSpcReduction="10000"/>
          </a:bodyPr>
          <a:lstStyle/>
          <a:p>
            <a:pPr marL="0" indent="0">
              <a:buNone/>
            </a:pPr>
            <a:r>
              <a:rPr lang="en-US" b="1" dirty="0" smtClean="0"/>
              <a:t>Jimi Hendrix was know for his “touch, tone, and technique” on guitar (</a:t>
            </a:r>
            <a:r>
              <a:rPr lang="en-US" b="1" dirty="0" err="1" smtClean="0"/>
              <a:t>Krebbs</a:t>
            </a:r>
            <a:r>
              <a:rPr lang="en-US" b="1" dirty="0" smtClean="0"/>
              <a:t>, </a:t>
            </a:r>
            <a:r>
              <a:rPr lang="en-US" b="1" i="1" dirty="0" smtClean="0"/>
              <a:t>How 13</a:t>
            </a:r>
            <a:r>
              <a:rPr lang="en-US" b="1" dirty="0" smtClean="0"/>
              <a:t>) as much as for his “incendiary showmanship” (</a:t>
            </a:r>
            <a:r>
              <a:rPr lang="en-US" b="1" dirty="0" err="1" smtClean="0"/>
              <a:t>Krebbs</a:t>
            </a:r>
            <a:r>
              <a:rPr lang="en-US" b="1" dirty="0" smtClean="0"/>
              <a:t>, “Fire”).</a:t>
            </a:r>
          </a:p>
          <a:p>
            <a:pPr marL="0" indent="0">
              <a:buNone/>
            </a:pPr>
            <a:endParaRPr lang="en-US" dirty="0"/>
          </a:p>
          <a:p>
            <a:pPr marL="0" indent="0">
              <a:buNone/>
            </a:pPr>
            <a:r>
              <a:rPr lang="en-US" sz="2400" dirty="0" smtClean="0"/>
              <a:t>In the above example, </a:t>
            </a:r>
            <a:r>
              <a:rPr lang="en-US" sz="2400" dirty="0" err="1" smtClean="0"/>
              <a:t>Krebbs</a:t>
            </a:r>
            <a:r>
              <a:rPr lang="en-US" sz="2400" dirty="0" smtClean="0"/>
              <a:t> has written a book entitled </a:t>
            </a:r>
            <a:r>
              <a:rPr lang="en-US" sz="2400" i="1" dirty="0" smtClean="0"/>
              <a:t>How to Play Rock Guitar</a:t>
            </a:r>
            <a:r>
              <a:rPr lang="en-US" sz="2400" dirty="0" smtClean="0"/>
              <a:t>. The same author has an article entitled “The Fire of Jimi Hendrix.” Use the author’s last name followed by a comma and the first word which specifies the source.</a:t>
            </a:r>
          </a:p>
          <a:p>
            <a:pPr marL="0" indent="0">
              <a:buNone/>
            </a:pPr>
            <a:endParaRPr lang="en-US" sz="2400" dirty="0"/>
          </a:p>
          <a:p>
            <a:pPr marL="0" indent="0">
              <a:buNone/>
            </a:pPr>
            <a:r>
              <a:rPr lang="en-US" sz="2400" dirty="0" smtClean="0"/>
              <a:t>Note also that citations can occur mid-sentence. </a:t>
            </a:r>
            <a:endParaRPr lang="en-US" sz="2400" dirty="0"/>
          </a:p>
        </p:txBody>
      </p:sp>
    </p:spTree>
    <p:extLst>
      <p:ext uri="{BB962C8B-B14F-4D97-AF65-F5344CB8AC3E}">
        <p14:creationId xmlns:p14="http://schemas.microsoft.com/office/powerpoint/2010/main" val="257840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66618"/>
            <a:ext cx="12192000" cy="7875506"/>
          </a:xfrm>
        </p:spPr>
      </p:pic>
      <p:sp>
        <p:nvSpPr>
          <p:cNvPr id="5" name="Content Placeholder 2"/>
          <p:cNvSpPr txBox="1">
            <a:spLocks/>
          </p:cNvSpPr>
          <p:nvPr/>
        </p:nvSpPr>
        <p:spPr>
          <a:xfrm>
            <a:off x="5500468" y="872197"/>
            <a:ext cx="5464883" cy="470673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4400" b="1" dirty="0" smtClean="0">
                <a:solidFill>
                  <a:schemeClr val="bg1"/>
                </a:solidFill>
              </a:rPr>
              <a:t>Remember kids, if you cite your sources well, it gives you credibility. It makes you awesome. </a:t>
            </a:r>
            <a:endParaRPr lang="en-US" sz="44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497" y="4121834"/>
            <a:ext cx="1641700" cy="273616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635">
            <a:off x="1539065" y="4255442"/>
            <a:ext cx="1588184" cy="2646973"/>
          </a:xfrm>
          <a:prstGeom prst="rect">
            <a:avLst/>
          </a:prstGeom>
        </p:spPr>
      </p:pic>
    </p:spTree>
    <p:extLst>
      <p:ext uri="{BB962C8B-B14F-4D97-AF65-F5344CB8AC3E}">
        <p14:creationId xmlns:p14="http://schemas.microsoft.com/office/powerpoint/2010/main" val="737671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157</TotalTime>
  <Words>506</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Parenthetical Documentation</vt:lpstr>
      <vt:lpstr>Purpose</vt:lpstr>
      <vt:lpstr>Technique</vt:lpstr>
      <vt:lpstr>Sources with no author listed</vt:lpstr>
      <vt:lpstr>Basic Documentation</vt:lpstr>
      <vt:lpstr>Punctuation</vt:lpstr>
      <vt:lpstr>Using a source more than once</vt:lpstr>
      <vt:lpstr>More than one source by one author</vt:lpstr>
      <vt:lpstr>PowerPoint Presentation</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Parenthtical Documentation</dc:title>
  <dc:creator>J.Frank Frank Webster</dc:creator>
  <cp:lastModifiedBy>J.Frank Frank Webster</cp:lastModifiedBy>
  <cp:revision>31</cp:revision>
  <dcterms:created xsi:type="dcterms:W3CDTF">2014-10-22T14:33:02Z</dcterms:created>
  <dcterms:modified xsi:type="dcterms:W3CDTF">2014-10-24T02:51:59Z</dcterms:modified>
</cp:coreProperties>
</file>