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5"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70" d="100"/>
          <a:sy n="70" d="100"/>
        </p:scale>
        <p:origin x="1386" y="72"/>
      </p:cViewPr>
      <p:guideLst>
        <p:guide orient="horz" pos="2160"/>
        <p:guide pos="29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0EA36-0A0A-8547-AFFA-2E04BFC19FB0}" type="datetimeFigureOut">
              <a:rPr lang="en-US" smtClean="0"/>
              <a:t>10/23/2014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1D6B6-B275-F840-82F8-7B70BF3405BD}" type="slidenum">
              <a:rPr lang="en-US" smtClean="0"/>
              <a:t>‹#›</a:t>
            </a:fld>
            <a:endParaRPr lang="en-US"/>
          </a:p>
        </p:txBody>
      </p:sp>
    </p:spTree>
    <p:extLst>
      <p:ext uri="{BB962C8B-B14F-4D97-AF65-F5344CB8AC3E}">
        <p14:creationId xmlns:p14="http://schemas.microsoft.com/office/powerpoint/2010/main" val="6927823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This is Ms. Saribudak. I’m going to go over crafting thesis statements for research papers. Thesis statements can be challenging to write, but if you create a strong one, it will guide your research and make your paper easier to organize and write.</a:t>
            </a:r>
            <a:endParaRPr lang="en-US" dirty="0"/>
          </a:p>
        </p:txBody>
      </p:sp>
      <p:sp>
        <p:nvSpPr>
          <p:cNvPr id="4" name="Slide Number Placeholder 3"/>
          <p:cNvSpPr>
            <a:spLocks noGrp="1"/>
          </p:cNvSpPr>
          <p:nvPr>
            <p:ph type="sldNum" sz="quarter" idx="10"/>
          </p:nvPr>
        </p:nvSpPr>
        <p:spPr/>
        <p:txBody>
          <a:bodyPr/>
          <a:lstStyle/>
          <a:p>
            <a:fld id="{F3E1D6B6-B275-F840-82F8-7B70BF3405BD}" type="slidenum">
              <a:rPr lang="en-US" smtClean="0"/>
              <a:t>1</a:t>
            </a:fld>
            <a:endParaRPr lang="en-US"/>
          </a:p>
        </p:txBody>
      </p:sp>
    </p:spTree>
    <p:extLst>
      <p:ext uri="{BB962C8B-B14F-4D97-AF65-F5344CB8AC3E}">
        <p14:creationId xmlns:p14="http://schemas.microsoft.com/office/powerpoint/2010/main" val="289407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1D6B6-B275-F840-82F8-7B70BF3405BD}" type="slidenum">
              <a:rPr lang="en-US" smtClean="0"/>
              <a:t>2</a:t>
            </a:fld>
            <a:endParaRPr lang="en-US"/>
          </a:p>
        </p:txBody>
      </p:sp>
    </p:spTree>
    <p:extLst>
      <p:ext uri="{BB962C8B-B14F-4D97-AF65-F5344CB8AC3E}">
        <p14:creationId xmlns:p14="http://schemas.microsoft.com/office/powerpoint/2010/main" val="3595745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of your thesis statement as a “road map” of your paper. Be clear and specific so your reader knows what to expect.</a:t>
            </a:r>
            <a:endParaRPr lang="en-US" dirty="0"/>
          </a:p>
        </p:txBody>
      </p:sp>
      <p:sp>
        <p:nvSpPr>
          <p:cNvPr id="4" name="Slide Number Placeholder 3"/>
          <p:cNvSpPr>
            <a:spLocks noGrp="1"/>
          </p:cNvSpPr>
          <p:nvPr>
            <p:ph type="sldNum" sz="quarter" idx="10"/>
          </p:nvPr>
        </p:nvSpPr>
        <p:spPr/>
        <p:txBody>
          <a:bodyPr/>
          <a:lstStyle/>
          <a:p>
            <a:fld id="{F3E1D6B6-B275-F840-82F8-7B70BF3405BD}" type="slidenum">
              <a:rPr lang="en-US" smtClean="0"/>
              <a:t>3</a:t>
            </a:fld>
            <a:endParaRPr lang="en-US"/>
          </a:p>
        </p:txBody>
      </p:sp>
    </p:spTree>
    <p:extLst>
      <p:ext uri="{BB962C8B-B14F-4D97-AF65-F5344CB8AC3E}">
        <p14:creationId xmlns:p14="http://schemas.microsoft.com/office/powerpoint/2010/main" val="153510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ahead and locate the topic, claim, and major points.</a:t>
            </a:r>
          </a:p>
          <a:p>
            <a:endParaRPr lang="en-US" baseline="0" dirty="0" smtClean="0"/>
          </a:p>
          <a:p>
            <a:r>
              <a:rPr lang="en-US" baseline="0" dirty="0" smtClean="0"/>
              <a:t>How would you expect this paper to be outlined? </a:t>
            </a:r>
          </a:p>
          <a:p>
            <a:endParaRPr lang="en-US" baseline="0" dirty="0" smtClean="0"/>
          </a:p>
          <a:p>
            <a:r>
              <a:rPr lang="en-US" baseline="0" dirty="0" smtClean="0"/>
              <a:t>Which of these two statements are stronger? The second one uses passive voice and doesn’t answer the question “So what?”</a:t>
            </a:r>
            <a:endParaRPr lang="en-US" dirty="0"/>
          </a:p>
        </p:txBody>
      </p:sp>
      <p:sp>
        <p:nvSpPr>
          <p:cNvPr id="4" name="Slide Number Placeholder 3"/>
          <p:cNvSpPr>
            <a:spLocks noGrp="1"/>
          </p:cNvSpPr>
          <p:nvPr>
            <p:ph type="sldNum" sz="quarter" idx="10"/>
          </p:nvPr>
        </p:nvSpPr>
        <p:spPr/>
        <p:txBody>
          <a:bodyPr/>
          <a:lstStyle/>
          <a:p>
            <a:fld id="{F3E1D6B6-B275-F840-82F8-7B70BF3405BD}" type="slidenum">
              <a:rPr lang="en-US" smtClean="0"/>
              <a:t>5</a:t>
            </a:fld>
            <a:endParaRPr lang="en-US"/>
          </a:p>
        </p:txBody>
      </p:sp>
    </p:spTree>
    <p:extLst>
      <p:ext uri="{BB962C8B-B14F-4D97-AF65-F5344CB8AC3E}">
        <p14:creationId xmlns:p14="http://schemas.microsoft.com/office/powerpoint/2010/main" val="1179732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look for</a:t>
            </a:r>
            <a:r>
              <a:rPr lang="en-US" baseline="0" dirty="0" smtClean="0"/>
              <a:t> topic, claim, and major points.</a:t>
            </a:r>
          </a:p>
          <a:p>
            <a:endParaRPr lang="en-US" baseline="0" dirty="0" smtClean="0"/>
          </a:p>
          <a:p>
            <a:r>
              <a:rPr lang="en-US" baseline="0" dirty="0" smtClean="0"/>
              <a:t>Note that this statement is slightly different than the first one because it starts with a concession. In rhetoric, a concession is the act of accepting something that’s true on the other side of the argument. </a:t>
            </a:r>
          </a:p>
          <a:p>
            <a:endParaRPr lang="en-US" baseline="0" dirty="0" smtClean="0"/>
          </a:p>
          <a:p>
            <a:r>
              <a:rPr lang="en-US" baseline="0" dirty="0" smtClean="0"/>
              <a:t>Having a concession in your thesis raises the interest level of your thesis.</a:t>
            </a:r>
            <a:endParaRPr lang="en-US" dirty="0"/>
          </a:p>
        </p:txBody>
      </p:sp>
      <p:sp>
        <p:nvSpPr>
          <p:cNvPr id="4" name="Slide Number Placeholder 3"/>
          <p:cNvSpPr>
            <a:spLocks noGrp="1"/>
          </p:cNvSpPr>
          <p:nvPr>
            <p:ph type="sldNum" sz="quarter" idx="10"/>
          </p:nvPr>
        </p:nvSpPr>
        <p:spPr/>
        <p:txBody>
          <a:bodyPr/>
          <a:lstStyle/>
          <a:p>
            <a:fld id="{F3E1D6B6-B275-F840-82F8-7B70BF3405BD}" type="slidenum">
              <a:rPr lang="en-US" smtClean="0"/>
              <a:t>6</a:t>
            </a:fld>
            <a:endParaRPr lang="en-US"/>
          </a:p>
        </p:txBody>
      </p:sp>
    </p:spTree>
    <p:extLst>
      <p:ext uri="{BB962C8B-B14F-4D97-AF65-F5344CB8AC3E}">
        <p14:creationId xmlns:p14="http://schemas.microsoft.com/office/powerpoint/2010/main" val="1499836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if I researched more</a:t>
            </a:r>
            <a:r>
              <a:rPr lang="en-US" baseline="0" dirty="0" smtClean="0"/>
              <a:t> about GMOs, and I discovered something more negative for the environment than the development of “super weeds,” I would need to go back and adjust my thesis statement. </a:t>
            </a:r>
            <a:endParaRPr lang="en-US" dirty="0"/>
          </a:p>
        </p:txBody>
      </p:sp>
      <p:sp>
        <p:nvSpPr>
          <p:cNvPr id="4" name="Slide Number Placeholder 3"/>
          <p:cNvSpPr>
            <a:spLocks noGrp="1"/>
          </p:cNvSpPr>
          <p:nvPr>
            <p:ph type="sldNum" sz="quarter" idx="10"/>
          </p:nvPr>
        </p:nvSpPr>
        <p:spPr/>
        <p:txBody>
          <a:bodyPr/>
          <a:lstStyle/>
          <a:p>
            <a:fld id="{F3E1D6B6-B275-F840-82F8-7B70BF3405BD}" type="slidenum">
              <a:rPr lang="en-US" smtClean="0"/>
              <a:t>7</a:t>
            </a:fld>
            <a:endParaRPr lang="en-US"/>
          </a:p>
        </p:txBody>
      </p:sp>
    </p:spTree>
    <p:extLst>
      <p:ext uri="{BB962C8B-B14F-4D97-AF65-F5344CB8AC3E}">
        <p14:creationId xmlns:p14="http://schemas.microsoft.com/office/powerpoint/2010/main" val="306296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if I researched more</a:t>
            </a:r>
            <a:r>
              <a:rPr lang="en-US" baseline="0" dirty="0" smtClean="0"/>
              <a:t> about GMOs, and I discovered something more negative for the environment than the development of “super weeds,” I would need to go back and adjust my thesis statement. </a:t>
            </a:r>
            <a:endParaRPr lang="en-US" dirty="0"/>
          </a:p>
        </p:txBody>
      </p:sp>
      <p:sp>
        <p:nvSpPr>
          <p:cNvPr id="4" name="Slide Number Placeholder 3"/>
          <p:cNvSpPr>
            <a:spLocks noGrp="1"/>
          </p:cNvSpPr>
          <p:nvPr>
            <p:ph type="sldNum" sz="quarter" idx="10"/>
          </p:nvPr>
        </p:nvSpPr>
        <p:spPr/>
        <p:txBody>
          <a:bodyPr/>
          <a:lstStyle/>
          <a:p>
            <a:fld id="{F3E1D6B6-B275-F840-82F8-7B70BF3405BD}" type="slidenum">
              <a:rPr lang="en-US" smtClean="0"/>
              <a:t>8</a:t>
            </a:fld>
            <a:endParaRPr lang="en-US"/>
          </a:p>
        </p:txBody>
      </p:sp>
    </p:spTree>
    <p:extLst>
      <p:ext uri="{BB962C8B-B14F-4D97-AF65-F5344CB8AC3E}">
        <p14:creationId xmlns:p14="http://schemas.microsoft.com/office/powerpoint/2010/main" val="306296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you to think about</a:t>
            </a:r>
            <a:r>
              <a:rPr lang="en-US" baseline="0" dirty="0" smtClean="0"/>
              <a:t> the information that you know and have learned about your topic, and answer the following questions.</a:t>
            </a:r>
            <a:endParaRPr lang="en-US" dirty="0"/>
          </a:p>
        </p:txBody>
      </p:sp>
      <p:sp>
        <p:nvSpPr>
          <p:cNvPr id="4" name="Slide Number Placeholder 3"/>
          <p:cNvSpPr>
            <a:spLocks noGrp="1"/>
          </p:cNvSpPr>
          <p:nvPr>
            <p:ph type="sldNum" sz="quarter" idx="10"/>
          </p:nvPr>
        </p:nvSpPr>
        <p:spPr/>
        <p:txBody>
          <a:bodyPr/>
          <a:lstStyle/>
          <a:p>
            <a:fld id="{F3E1D6B6-B275-F840-82F8-7B70BF3405BD}" type="slidenum">
              <a:rPr lang="en-US" smtClean="0"/>
              <a:t>9</a:t>
            </a:fld>
            <a:endParaRPr lang="en-US"/>
          </a:p>
        </p:txBody>
      </p:sp>
    </p:spTree>
    <p:extLst>
      <p:ext uri="{BB962C8B-B14F-4D97-AF65-F5344CB8AC3E}">
        <p14:creationId xmlns:p14="http://schemas.microsoft.com/office/powerpoint/2010/main" val="2157724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10/23/2014</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71C1A-CAFA-43FD-A579-55B116A1448A}" type="datetime1">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1BC03-21BF-4F6B-A3BE-29C937D452B1}" type="datetime1">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08867-0964-49C4-9DE5-8FBB189497BC}" type="datetime1">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51D5B8-D9C5-419F-913D-2186935717ED}" type="datetime1">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8DB32-6162-43C0-9325-230E0A9B0177}" type="datetime1">
              <a:rPr lang="en-US" smtClean="0"/>
              <a:pPr/>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10/23/2014</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261431" y="3227487"/>
            <a:ext cx="4847038" cy="1599722"/>
          </a:xfrm>
        </p:spPr>
        <p:txBody>
          <a:bodyPr/>
          <a:lstStyle/>
          <a:p>
            <a:r>
              <a:rPr lang="en-US" dirty="0" smtClean="0"/>
              <a:t>Thesis Statements</a:t>
            </a:r>
            <a:endParaRPr lang="en-US" dirty="0"/>
          </a:p>
        </p:txBody>
      </p:sp>
      <p:sp>
        <p:nvSpPr>
          <p:cNvPr id="3" name="Subtitle 2"/>
          <p:cNvSpPr>
            <a:spLocks noGrp="1"/>
          </p:cNvSpPr>
          <p:nvPr>
            <p:ph type="subTitle" idx="1"/>
          </p:nvPr>
        </p:nvSpPr>
        <p:spPr>
          <a:xfrm rot="20378286">
            <a:off x="-592109" y="4524103"/>
            <a:ext cx="4859127" cy="1040845"/>
          </a:xfrm>
        </p:spPr>
        <p:txBody>
          <a:bodyPr/>
          <a:lstStyle/>
          <a:p>
            <a:r>
              <a:rPr lang="en-US" dirty="0" err="1" smtClean="0"/>
              <a:t>Kealing</a:t>
            </a:r>
            <a:r>
              <a:rPr lang="en-US" dirty="0" smtClean="0"/>
              <a:t> 8</a:t>
            </a:r>
            <a:r>
              <a:rPr lang="en-US" baseline="30000" dirty="0" smtClean="0"/>
              <a:t>th</a:t>
            </a:r>
            <a:r>
              <a:rPr lang="en-US" dirty="0" smtClean="0"/>
              <a:t> Grade </a:t>
            </a:r>
          </a:p>
          <a:p>
            <a:r>
              <a:rPr lang="en-US" dirty="0" smtClean="0"/>
              <a:t>Magnet English</a:t>
            </a:r>
            <a:endParaRPr lang="en-US" dirty="0"/>
          </a:p>
        </p:txBody>
      </p:sp>
      <p:sp>
        <p:nvSpPr>
          <p:cNvPr id="5" name="TextBox 4"/>
          <p:cNvSpPr txBox="1"/>
          <p:nvPr/>
        </p:nvSpPr>
        <p:spPr>
          <a:xfrm>
            <a:off x="7620367" y="606855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29233181"/>
      </p:ext>
    </p:extLst>
  </p:cSld>
  <p:clrMapOvr>
    <a:masterClrMapping/>
  </p:clrMapOvr>
  <mc:AlternateContent xmlns:mc="http://schemas.openxmlformats.org/markup-compatibility/2006" xmlns:p14="http://schemas.microsoft.com/office/powerpoint/2010/main">
    <mc:Choice Requires="p14">
      <p:transition spd="slow" p14:dur="2000" advTm="21168"/>
    </mc:Choice>
    <mc:Fallback xmlns="">
      <p:transition xmlns:p14="http://schemas.microsoft.com/office/powerpoint/2010/main" spd="slow" advTm="2116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thesis statement?</a:t>
            </a:r>
            <a:endParaRPr lang="en-US" dirty="0"/>
          </a:p>
        </p:txBody>
      </p:sp>
      <p:sp>
        <p:nvSpPr>
          <p:cNvPr id="3" name="Content Placeholder 2"/>
          <p:cNvSpPr>
            <a:spLocks noGrp="1"/>
          </p:cNvSpPr>
          <p:nvPr>
            <p:ph idx="1"/>
          </p:nvPr>
        </p:nvSpPr>
        <p:spPr>
          <a:xfrm>
            <a:off x="838200" y="2038388"/>
            <a:ext cx="7467600" cy="1084097"/>
          </a:xfrm>
        </p:spPr>
        <p:txBody>
          <a:bodyPr/>
          <a:lstStyle/>
          <a:p>
            <a:pPr marL="0" indent="0">
              <a:buNone/>
            </a:pPr>
            <a:r>
              <a:rPr lang="en-US" dirty="0" smtClean="0"/>
              <a:t>It’s a one sentence statement that reveals the </a:t>
            </a:r>
            <a:r>
              <a:rPr lang="en-US" b="1" dirty="0" smtClean="0"/>
              <a:t>purpose</a:t>
            </a:r>
            <a:r>
              <a:rPr lang="en-US" dirty="0" smtClean="0"/>
              <a:t> and </a:t>
            </a:r>
            <a:r>
              <a:rPr lang="en-US" b="1" dirty="0" smtClean="0"/>
              <a:t>organization </a:t>
            </a:r>
            <a:r>
              <a:rPr lang="en-US" dirty="0" smtClean="0"/>
              <a:t>of your paper.</a:t>
            </a:r>
          </a:p>
          <a:p>
            <a:pPr marL="0" indent="0">
              <a:buNone/>
            </a:pPr>
            <a:endParaRPr lang="en-US" dirty="0"/>
          </a:p>
        </p:txBody>
      </p:sp>
      <p:sp>
        <p:nvSpPr>
          <p:cNvPr id="4" name="TextBox 3"/>
          <p:cNvSpPr txBox="1"/>
          <p:nvPr/>
        </p:nvSpPr>
        <p:spPr>
          <a:xfrm>
            <a:off x="1234781" y="3563513"/>
            <a:ext cx="6544343" cy="1938992"/>
          </a:xfrm>
          <a:prstGeom prst="rect">
            <a:avLst/>
          </a:prstGeom>
          <a:noFill/>
        </p:spPr>
        <p:txBody>
          <a:bodyPr wrap="square" rtlCol="0">
            <a:spAutoFit/>
          </a:bodyPr>
          <a:lstStyle/>
          <a:p>
            <a:pPr algn="ctr"/>
            <a:r>
              <a:rPr lang="en-US" sz="2400" dirty="0" smtClean="0"/>
              <a:t>It is NOT:</a:t>
            </a:r>
          </a:p>
          <a:p>
            <a:pPr algn="ctr"/>
            <a:endParaRPr lang="en-US" sz="2400" dirty="0" smtClean="0"/>
          </a:p>
          <a:p>
            <a:pPr algn="ctr"/>
            <a:r>
              <a:rPr lang="en-US" sz="2400" dirty="0" smtClean="0"/>
              <a:t>a question</a:t>
            </a:r>
          </a:p>
          <a:p>
            <a:pPr algn="ctr"/>
            <a:r>
              <a:rPr lang="en-US" sz="2400" dirty="0" smtClean="0"/>
              <a:t>a series of statements</a:t>
            </a:r>
          </a:p>
          <a:p>
            <a:pPr algn="ctr"/>
            <a:r>
              <a:rPr lang="en-US" sz="2400" dirty="0"/>
              <a:t>a</a:t>
            </a:r>
            <a:r>
              <a:rPr lang="en-US" sz="2400" dirty="0" smtClean="0"/>
              <a:t> paragraph</a:t>
            </a:r>
            <a:endParaRPr lang="en-US" sz="2400" dirty="0"/>
          </a:p>
        </p:txBody>
      </p:sp>
    </p:spTree>
    <p:custDataLst>
      <p:tags r:id="rId1"/>
    </p:custDataLst>
    <p:extLst>
      <p:ext uri="{BB962C8B-B14F-4D97-AF65-F5344CB8AC3E}">
        <p14:creationId xmlns:p14="http://schemas.microsoft.com/office/powerpoint/2010/main" val="1059570958"/>
      </p:ext>
    </p:extLst>
  </p:cSld>
  <p:clrMapOvr>
    <a:masterClrMapping/>
  </p:clrMapOvr>
  <mc:AlternateContent xmlns:mc="http://schemas.openxmlformats.org/markup-compatibility/2006" xmlns:p14="http://schemas.microsoft.com/office/powerpoint/2010/main">
    <mc:Choice Requires="p14">
      <p:transition spd="slow" p14:dur="2000" advTm="25983"/>
    </mc:Choice>
    <mc:Fallback xmlns="">
      <p:transition xmlns:p14="http://schemas.microsoft.com/office/powerpoint/2010/main" spd="slow" advTm="259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map-folded.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4538" y="1409414"/>
            <a:ext cx="5080000" cy="3708400"/>
          </a:xfrm>
          <a:prstGeom prst="rect">
            <a:avLst/>
          </a:prstGeom>
        </p:spPr>
      </p:pic>
      <p:sp>
        <p:nvSpPr>
          <p:cNvPr id="5" name="TextBox 4"/>
          <p:cNvSpPr txBox="1"/>
          <p:nvPr/>
        </p:nvSpPr>
        <p:spPr>
          <a:xfrm>
            <a:off x="2434283" y="394862"/>
            <a:ext cx="3951301" cy="830997"/>
          </a:xfrm>
          <a:prstGeom prst="rect">
            <a:avLst/>
          </a:prstGeom>
          <a:noFill/>
        </p:spPr>
        <p:txBody>
          <a:bodyPr wrap="square" rtlCol="0">
            <a:spAutoFit/>
          </a:bodyPr>
          <a:lstStyle/>
          <a:p>
            <a:pPr algn="ctr"/>
            <a:r>
              <a:rPr lang="en-US" sz="2400" dirty="0" smtClean="0"/>
              <a:t>Think of your thesis as the “road map” to your paper</a:t>
            </a:r>
            <a:endParaRPr lang="en-US" sz="2400" dirty="0"/>
          </a:p>
        </p:txBody>
      </p:sp>
      <p:sp>
        <p:nvSpPr>
          <p:cNvPr id="6" name="TextBox 5"/>
          <p:cNvSpPr txBox="1"/>
          <p:nvPr/>
        </p:nvSpPr>
        <p:spPr>
          <a:xfrm>
            <a:off x="2434283" y="5768657"/>
            <a:ext cx="3792545" cy="461665"/>
          </a:xfrm>
          <a:prstGeom prst="rect">
            <a:avLst/>
          </a:prstGeom>
          <a:noFill/>
        </p:spPr>
        <p:txBody>
          <a:bodyPr wrap="square" rtlCol="0">
            <a:spAutoFit/>
          </a:bodyPr>
          <a:lstStyle/>
          <a:p>
            <a:pPr algn="ctr"/>
            <a:r>
              <a:rPr lang="en-US" sz="2400" dirty="0" smtClean="0"/>
              <a:t>CLEAR and SPECIFIC</a:t>
            </a:r>
            <a:endParaRPr lang="en-US" sz="2400" dirty="0"/>
          </a:p>
        </p:txBody>
      </p:sp>
    </p:spTree>
    <p:custDataLst>
      <p:tags r:id="rId1"/>
    </p:custDataLst>
    <p:extLst>
      <p:ext uri="{BB962C8B-B14F-4D97-AF65-F5344CB8AC3E}">
        <p14:creationId xmlns:p14="http://schemas.microsoft.com/office/powerpoint/2010/main" val="1526747292"/>
      </p:ext>
    </p:extLst>
  </p:cSld>
  <p:clrMapOvr>
    <a:masterClrMapping/>
  </p:clrMapOvr>
  <mc:AlternateContent xmlns:mc="http://schemas.openxmlformats.org/markup-compatibility/2006" xmlns:p14="http://schemas.microsoft.com/office/powerpoint/2010/main">
    <mc:Choice Requires="p14">
      <p:transition spd="slow" p14:dur="2000" advTm="16751"/>
    </mc:Choice>
    <mc:Fallback xmlns="">
      <p:transition xmlns:p14="http://schemas.microsoft.com/office/powerpoint/2010/main" spd="slow" advTm="167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your thesis include?</a:t>
            </a:r>
            <a:endParaRPr lang="en-US" dirty="0"/>
          </a:p>
        </p:txBody>
      </p:sp>
      <p:sp>
        <p:nvSpPr>
          <p:cNvPr id="3" name="Content Placeholder 2"/>
          <p:cNvSpPr>
            <a:spLocks noGrp="1"/>
          </p:cNvSpPr>
          <p:nvPr>
            <p:ph idx="1"/>
          </p:nvPr>
        </p:nvSpPr>
        <p:spPr/>
        <p:txBody>
          <a:bodyPr/>
          <a:lstStyle/>
          <a:p>
            <a:pPr marL="0" indent="0">
              <a:buNone/>
            </a:pPr>
            <a:r>
              <a:rPr lang="en-US" dirty="0" smtClean="0"/>
              <a:t>1) Topic</a:t>
            </a:r>
          </a:p>
          <a:p>
            <a:pPr marL="0" indent="0">
              <a:buNone/>
            </a:pPr>
            <a:r>
              <a:rPr lang="en-US" dirty="0" smtClean="0"/>
              <a:t>2) Assertion</a:t>
            </a:r>
          </a:p>
          <a:p>
            <a:pPr marL="0" indent="0">
              <a:buNone/>
            </a:pPr>
            <a:r>
              <a:rPr lang="en-US" dirty="0" smtClean="0"/>
              <a:t>3) Major points</a:t>
            </a:r>
          </a:p>
          <a:p>
            <a:pPr marL="0" indent="0">
              <a:buNone/>
            </a:pPr>
            <a:endParaRPr lang="en-US" dirty="0"/>
          </a:p>
          <a:p>
            <a:pPr marL="0" indent="0">
              <a:buNone/>
            </a:pPr>
            <a:r>
              <a:rPr lang="en-US" dirty="0" smtClean="0"/>
              <a:t>* Be prepared to answer the question: “So what?”</a:t>
            </a:r>
            <a:endParaRPr lang="en-US" dirty="0"/>
          </a:p>
        </p:txBody>
      </p:sp>
    </p:spTree>
    <p:extLst>
      <p:ext uri="{BB962C8B-B14F-4D97-AF65-F5344CB8AC3E}">
        <p14:creationId xmlns:p14="http://schemas.microsoft.com/office/powerpoint/2010/main" val="292400394"/>
      </p:ext>
    </p:extLst>
  </p:cSld>
  <p:clrMapOvr>
    <a:masterClrMapping/>
  </p:clrMapOvr>
  <mc:AlternateContent xmlns:mc="http://schemas.openxmlformats.org/markup-compatibility/2006" xmlns:p14="http://schemas.microsoft.com/office/powerpoint/2010/main">
    <mc:Choice Requires="p14">
      <p:transition spd="slow" p14:dur="2000" advTm="38511"/>
    </mc:Choice>
    <mc:Fallback xmlns="">
      <p:transition xmlns:p14="http://schemas.microsoft.com/office/powerpoint/2010/main" spd="slow" advTm="3851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838200" y="2038389"/>
            <a:ext cx="7467600" cy="1390612"/>
          </a:xfrm>
        </p:spPr>
        <p:txBody>
          <a:bodyPr/>
          <a:lstStyle/>
          <a:p>
            <a:pPr marL="0" indent="0">
              <a:buNone/>
            </a:pPr>
            <a:r>
              <a:rPr lang="en-US" dirty="0" smtClean="0"/>
              <a:t>1) The federal government needs to strongly regulate industrial agriculture in light of its abuses against employees, animals, and the environment.</a:t>
            </a:r>
          </a:p>
        </p:txBody>
      </p:sp>
      <p:sp>
        <p:nvSpPr>
          <p:cNvPr id="4" name="TextBox 3"/>
          <p:cNvSpPr txBox="1"/>
          <p:nvPr/>
        </p:nvSpPr>
        <p:spPr>
          <a:xfrm>
            <a:off x="970185" y="3704644"/>
            <a:ext cx="6438505" cy="1569660"/>
          </a:xfrm>
          <a:prstGeom prst="rect">
            <a:avLst/>
          </a:prstGeom>
          <a:noFill/>
        </p:spPr>
        <p:txBody>
          <a:bodyPr wrap="square" rtlCol="0">
            <a:spAutoFit/>
          </a:bodyPr>
          <a:lstStyle/>
          <a:p>
            <a:endParaRPr lang="en-US" sz="2400" dirty="0"/>
          </a:p>
          <a:p>
            <a:r>
              <a:rPr lang="en-US" sz="2400" dirty="0" smtClean="0"/>
              <a:t>2) Industrial </a:t>
            </a:r>
            <a:r>
              <a:rPr lang="en-US" sz="2400" dirty="0"/>
              <a:t>agriculture is problematic in light of its abuses against employees, animals, and the environment.</a:t>
            </a:r>
          </a:p>
        </p:txBody>
      </p:sp>
    </p:spTree>
    <p:custDataLst>
      <p:tags r:id="rId1"/>
    </p:custDataLst>
    <p:extLst>
      <p:ext uri="{BB962C8B-B14F-4D97-AF65-F5344CB8AC3E}">
        <p14:creationId xmlns:p14="http://schemas.microsoft.com/office/powerpoint/2010/main" val="2289809283"/>
      </p:ext>
    </p:extLst>
  </p:cSld>
  <p:clrMapOvr>
    <a:masterClrMapping/>
  </p:clrMapOvr>
  <mc:AlternateContent xmlns:mc="http://schemas.openxmlformats.org/markup-compatibility/2006" xmlns:p14="http://schemas.microsoft.com/office/powerpoint/2010/main">
    <mc:Choice Requires="p14">
      <p:transition spd="slow" p14:dur="2000" advTm="138596"/>
    </mc:Choice>
    <mc:Fallback xmlns="">
      <p:transition xmlns:p14="http://schemas.microsoft.com/office/powerpoint/2010/main" spd="slow" advTm="1385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cont’d</a:t>
            </a:r>
            <a:endParaRPr lang="en-US" dirty="0"/>
          </a:p>
        </p:txBody>
      </p:sp>
      <p:sp>
        <p:nvSpPr>
          <p:cNvPr id="3" name="Content Placeholder 2"/>
          <p:cNvSpPr>
            <a:spLocks noGrp="1"/>
          </p:cNvSpPr>
          <p:nvPr>
            <p:ph idx="1"/>
          </p:nvPr>
        </p:nvSpPr>
        <p:spPr/>
        <p:txBody>
          <a:bodyPr/>
          <a:lstStyle/>
          <a:p>
            <a:pPr marL="0" indent="0">
              <a:buNone/>
            </a:pPr>
            <a:r>
              <a:rPr lang="en-US" dirty="0" smtClean="0"/>
              <a:t>     Although genetically modified foods are touted as safe for human consumption, GMOs should be illegal because of negative environmental effects such as cross pollination, toxicity, and the development of “super weeds.”</a:t>
            </a:r>
            <a:endParaRPr lang="en-US" dirty="0"/>
          </a:p>
        </p:txBody>
      </p:sp>
    </p:spTree>
    <p:extLst>
      <p:ext uri="{BB962C8B-B14F-4D97-AF65-F5344CB8AC3E}">
        <p14:creationId xmlns:p14="http://schemas.microsoft.com/office/powerpoint/2010/main" val="1669857285"/>
      </p:ext>
    </p:extLst>
  </p:cSld>
  <p:clrMapOvr>
    <a:masterClrMapping/>
  </p:clrMapOvr>
  <mc:AlternateContent xmlns:mc="http://schemas.openxmlformats.org/markup-compatibility/2006" xmlns:p14="http://schemas.microsoft.com/office/powerpoint/2010/main">
    <mc:Choice Requires="p14">
      <p:transition spd="slow" p14:dur="2000" advTm="121282"/>
    </mc:Choice>
    <mc:Fallback xmlns="">
      <p:transition xmlns:p14="http://schemas.microsoft.com/office/powerpoint/2010/main" spd="slow" advTm="12128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a:t>
            </a:r>
            <a:endParaRPr lang="en-US" dirty="0"/>
          </a:p>
        </p:txBody>
      </p:sp>
      <p:sp>
        <p:nvSpPr>
          <p:cNvPr id="3" name="Content Placeholder 2"/>
          <p:cNvSpPr>
            <a:spLocks noGrp="1"/>
          </p:cNvSpPr>
          <p:nvPr>
            <p:ph idx="1"/>
          </p:nvPr>
        </p:nvSpPr>
        <p:spPr/>
        <p:txBody>
          <a:bodyPr/>
          <a:lstStyle/>
          <a:p>
            <a:pPr marL="0" indent="0">
              <a:buNone/>
            </a:pPr>
            <a:r>
              <a:rPr lang="en-US" dirty="0" smtClean="0"/>
              <a:t>     Your topic may change as you write, so you may need to revise your thesis statement to reflect exactly what you have discussed in the paper.</a:t>
            </a:r>
            <a:endParaRPr lang="en-US" dirty="0"/>
          </a:p>
        </p:txBody>
      </p:sp>
    </p:spTree>
    <p:extLst>
      <p:ext uri="{BB962C8B-B14F-4D97-AF65-F5344CB8AC3E}">
        <p14:creationId xmlns:p14="http://schemas.microsoft.com/office/powerpoint/2010/main" val="461380376"/>
      </p:ext>
    </p:extLst>
  </p:cSld>
  <p:clrMapOvr>
    <a:masterClrMapping/>
  </p:clrMapOvr>
  <mc:AlternateContent xmlns:mc="http://schemas.openxmlformats.org/markup-compatibility/2006" xmlns:p14="http://schemas.microsoft.com/office/powerpoint/2010/main">
    <mc:Choice Requires="p14">
      <p:transition spd="slow" p14:dur="2000" advTm="59309"/>
    </mc:Choice>
    <mc:Fallback xmlns="">
      <p:transition xmlns:p14="http://schemas.microsoft.com/office/powerpoint/2010/main" spd="slow" advTm="5930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a:t>
            </a:r>
            <a:endParaRPr lang="en-US" dirty="0"/>
          </a:p>
        </p:txBody>
      </p:sp>
      <p:sp>
        <p:nvSpPr>
          <p:cNvPr id="3" name="Content Placeholder 2"/>
          <p:cNvSpPr>
            <a:spLocks noGrp="1"/>
          </p:cNvSpPr>
          <p:nvPr>
            <p:ph idx="1"/>
          </p:nvPr>
        </p:nvSpPr>
        <p:spPr/>
        <p:txBody>
          <a:bodyPr/>
          <a:lstStyle/>
          <a:p>
            <a:pPr marL="0" indent="0">
              <a:buNone/>
            </a:pPr>
            <a:r>
              <a:rPr lang="en-US" dirty="0" smtClean="0"/>
              <a:t>     Your topic may change as you write, so you may need to revise your thesis statement to reflect exactly what you have discussed in the paper.</a:t>
            </a:r>
            <a:endParaRPr lang="en-US" dirty="0"/>
          </a:p>
        </p:txBody>
      </p:sp>
    </p:spTree>
    <p:extLst>
      <p:ext uri="{BB962C8B-B14F-4D97-AF65-F5344CB8AC3E}">
        <p14:creationId xmlns:p14="http://schemas.microsoft.com/office/powerpoint/2010/main" val="185480427"/>
      </p:ext>
    </p:extLst>
  </p:cSld>
  <p:clrMapOvr>
    <a:masterClrMapping/>
  </p:clrMapOvr>
  <mc:AlternateContent xmlns:mc="http://schemas.openxmlformats.org/markup-compatibility/2006" xmlns:p14="http://schemas.microsoft.com/office/powerpoint/2010/main">
    <mc:Choice Requires="p14">
      <p:transition spd="slow" p14:dur="2000" advTm="59309"/>
    </mc:Choice>
    <mc:Fallback xmlns="">
      <p:transition xmlns:p14="http://schemas.microsoft.com/office/powerpoint/2010/main" spd="slow" advTm="5930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457200" indent="-457200">
              <a:buAutoNum type="arabicParenR"/>
            </a:pPr>
            <a:r>
              <a:rPr lang="en-US" dirty="0" smtClean="0"/>
              <a:t>What is my paper about?</a:t>
            </a:r>
          </a:p>
          <a:p>
            <a:pPr marL="0" indent="0">
              <a:buNone/>
            </a:pPr>
            <a:endParaRPr lang="en-US" dirty="0" smtClean="0"/>
          </a:p>
          <a:p>
            <a:pPr marL="457200" indent="-457200">
              <a:buAutoNum type="arabicParenR"/>
            </a:pPr>
            <a:r>
              <a:rPr lang="en-US" dirty="0" smtClean="0"/>
              <a:t>What is my stance about this topic?</a:t>
            </a:r>
          </a:p>
          <a:p>
            <a:pPr marL="0" indent="0">
              <a:buNone/>
            </a:pPr>
            <a:endParaRPr lang="en-US" dirty="0" smtClean="0"/>
          </a:p>
          <a:p>
            <a:pPr marL="457200" indent="-457200">
              <a:buAutoNum type="arabicParenR"/>
            </a:pPr>
            <a:r>
              <a:rPr lang="en-US" dirty="0" smtClean="0"/>
              <a:t>How am I going to prove my stance?</a:t>
            </a:r>
          </a:p>
          <a:p>
            <a:pPr marL="0" indent="0">
              <a:buNone/>
            </a:pPr>
            <a:endParaRPr lang="en-US" dirty="0" smtClean="0"/>
          </a:p>
          <a:p>
            <a:pPr marL="457200" indent="-457200">
              <a:buAutoNum type="arabicParenR"/>
            </a:pPr>
            <a:r>
              <a:rPr lang="en-US" dirty="0" smtClean="0"/>
              <a:t>What can my readers or society do about this topic?</a:t>
            </a:r>
            <a:endParaRPr lang="en-US" dirty="0"/>
          </a:p>
        </p:txBody>
      </p:sp>
    </p:spTree>
    <p:extLst>
      <p:ext uri="{BB962C8B-B14F-4D97-AF65-F5344CB8AC3E}">
        <p14:creationId xmlns:p14="http://schemas.microsoft.com/office/powerpoint/2010/main" val="3896105981"/>
      </p:ext>
    </p:extLst>
  </p:cSld>
  <p:clrMapOvr>
    <a:masterClrMapping/>
  </p:clrMapOvr>
  <mc:AlternateContent xmlns:mc="http://schemas.openxmlformats.org/markup-compatibility/2006" xmlns:p14="http://schemas.microsoft.com/office/powerpoint/2010/main">
    <mc:Choice Requires="p14">
      <p:transition spd="slow" p14:dur="2000" advTm="35426"/>
    </mc:Choice>
    <mc:Fallback xmlns="">
      <p:transition xmlns:p14="http://schemas.microsoft.com/office/powerpoint/2010/main" spd="slow" advTm="3542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10.6"/>
</p:tagLst>
</file>

<file path=ppt/tags/tag2.xml><?xml version="1.0" encoding="utf-8"?>
<p:tagLst xmlns:a="http://schemas.openxmlformats.org/drawingml/2006/main" xmlns:r="http://schemas.openxmlformats.org/officeDocument/2006/relationships" xmlns:p="http://schemas.openxmlformats.org/presentationml/2006/main">
  <p:tag name="TIMING" val="|1.8|1|6.7"/>
</p:tagLst>
</file>

<file path=ppt/tags/tag3.xml><?xml version="1.0" encoding="utf-8"?>
<p:tagLst xmlns:a="http://schemas.openxmlformats.org/drawingml/2006/main" xmlns:r="http://schemas.openxmlformats.org/officeDocument/2006/relationships" xmlns:p="http://schemas.openxmlformats.org/presentationml/2006/main">
  <p:tag name="TIMING" val="|3.6|92.7"/>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181</TotalTime>
  <Words>565</Words>
  <Application>Microsoft Office PowerPoint</Application>
  <PresentationFormat>On-screen Show (4:3)</PresentationFormat>
  <Paragraphs>59</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Bradley Hand ITC TT-Bold</vt:lpstr>
      <vt:lpstr>Calibri</vt:lpstr>
      <vt:lpstr>Cambria</vt:lpstr>
      <vt:lpstr>Rage Italic</vt:lpstr>
      <vt:lpstr>Sketchbook</vt:lpstr>
      <vt:lpstr>Thesis Statements</vt:lpstr>
      <vt:lpstr>What is a thesis statement?</vt:lpstr>
      <vt:lpstr>PowerPoint Presentation</vt:lpstr>
      <vt:lpstr>What should your thesis include?</vt:lpstr>
      <vt:lpstr>Examples</vt:lpstr>
      <vt:lpstr>Examples cont’d</vt:lpstr>
      <vt:lpstr>Important note</vt:lpstr>
      <vt:lpstr>Important note</vt:lpstr>
      <vt:lpstr>Activity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Statements</dc:title>
  <dc:creator>Esin Saribudak</dc:creator>
  <cp:lastModifiedBy>J.Frank Frank Webster</cp:lastModifiedBy>
  <cp:revision>15</cp:revision>
  <dcterms:created xsi:type="dcterms:W3CDTF">2014-10-15T02:10:45Z</dcterms:created>
  <dcterms:modified xsi:type="dcterms:W3CDTF">2014-10-24T03:17:07Z</dcterms:modified>
</cp:coreProperties>
</file>